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57" d="100"/>
          <a:sy n="157" d="100"/>
        </p:scale>
        <p:origin x="-294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 smtClean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*</a:t>
            </a:r>
            <a:r>
              <a:rPr lang="ru-RU" sz="1000" i="1" dirty="0" smtClean="0"/>
              <a:t>По данным опроса, </a:t>
            </a:r>
            <a:r>
              <a:rPr lang="ru-RU" sz="1000" i="1" dirty="0"/>
              <a:t>проведенного в 2024 году </a:t>
            </a:r>
            <a:r>
              <a:rPr lang="ru-RU" sz="1000" i="1" dirty="0" smtClean="0"/>
              <a:t>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 smtClean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связывают </a:t>
            </a:r>
            <a:br>
              <a:rPr lang="ru-RU" dirty="0" smtClean="0"/>
            </a:br>
            <a:r>
              <a:rPr lang="ru-RU" dirty="0" smtClean="0"/>
              <a:t>будущее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</a:t>
            </a:r>
            <a:r>
              <a:rPr lang="ru-RU" dirty="0" smtClean="0"/>
              <a:t>молодежи</a:t>
            </a:r>
            <a:r>
              <a:rPr lang="ru-RU" dirty="0"/>
              <a:t>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Авторитетные молодежные </a:t>
            </a:r>
            <a:r>
              <a:rPr lang="ru-RU" i="1" dirty="0"/>
              <a:t>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  <a:endParaRPr lang="ru-RU" sz="27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2024 году трудоустроено </a:t>
            </a:r>
            <a:br>
              <a:rPr lang="ru-RU" sz="2200" dirty="0" smtClean="0"/>
            </a:br>
            <a:r>
              <a:rPr lang="ru-RU" sz="2200" b="1" dirty="0" smtClean="0"/>
              <a:t>58082 </a:t>
            </a:r>
            <a:r>
              <a:rPr lang="ru-RU" sz="2200" dirty="0" smtClean="0"/>
              <a:t>студента в </a:t>
            </a:r>
            <a:r>
              <a:rPr lang="ru-RU" sz="2200" b="1" dirty="0" smtClean="0"/>
              <a:t>4086</a:t>
            </a:r>
            <a:r>
              <a:rPr lang="ru-RU" sz="2200" dirty="0"/>
              <a:t> </a:t>
            </a:r>
            <a:r>
              <a:rPr lang="ru-RU" sz="2200" dirty="0" smtClean="0"/>
              <a:t>отрядах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</a:t>
            </a:r>
            <a:r>
              <a:rPr lang="ru-RU" sz="1400" i="1" dirty="0" smtClean="0">
                <a:solidFill>
                  <a:schemeClr val="bg1"/>
                </a:solidFill>
              </a:rPr>
              <a:t>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 smtClean="0">
                <a:solidFill>
                  <a:srgbClr val="0A0A7C"/>
                </a:solidFill>
              </a:rPr>
              <a:t>ДЛЯ БЕЛАРУСИ» </a:t>
            </a:r>
            <a:r>
              <a:rPr lang="ru-RU" sz="2000" b="1" dirty="0" smtClean="0">
                <a:solidFill>
                  <a:srgbClr val="0A0A7C"/>
                </a:solidFill>
              </a:rPr>
              <a:t>СТАРТОВАЛ В 2011 ГОДУ ПО ИНИЦИАТИВЕ БРСМ</a:t>
            </a:r>
            <a:endParaRPr lang="ru-RU" sz="20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 smtClean="0"/>
              <a:t>Финал </a:t>
            </a:r>
            <a:r>
              <a:rPr lang="ru-RU" sz="1600" b="1" dirty="0"/>
              <a:t>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 smtClean="0"/>
              <a:t>Место </a:t>
            </a:r>
            <a:r>
              <a:rPr lang="ru-RU" sz="1600" dirty="0"/>
              <a:t>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</a:t>
            </a:r>
            <a:r>
              <a:rPr lang="ru-RU" sz="1400" i="1" dirty="0" smtClean="0">
                <a:solidFill>
                  <a:schemeClr val="bg1"/>
                </a:solidFill>
              </a:rPr>
              <a:t>», 24 января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«МОЛОДЕЖЬ БЕЛАРУСИ» </a:t>
            </a:r>
            <a:br>
              <a:rPr lang="ru-RU" sz="1600" dirty="0" smtClean="0"/>
            </a:br>
            <a:r>
              <a:rPr lang="ru-RU" sz="1600" dirty="0" smtClean="0"/>
              <a:t>ОСНОВНОЙ ГОСУДАРСТВЕННЫЙ ИНФОРМАЦИОННЫЙ РЕСУРС В СФЕРЕ МОЛОДЕЖНОЙ ПОЛИТИКИ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929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населения в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2023/2024 УЧЕБНОМ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 smtClean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 smtClean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 smtClean="0">
                <a:solidFill>
                  <a:schemeClr val="bg1"/>
                </a:solidFill>
              </a:rPr>
              <a:t>738 человек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500" dirty="0" smtClean="0"/>
          </a:p>
          <a:p>
            <a:r>
              <a:rPr lang="ru-RU" sz="1500" dirty="0" smtClean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 smtClean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</a:t>
            </a:r>
            <a:r>
              <a:rPr lang="ru-RU" sz="1500" dirty="0" smtClean="0"/>
              <a:t>коллектив</a:t>
            </a:r>
            <a:endParaRPr lang="ru-RU" sz="1500" dirty="0"/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 smtClean="0"/>
              <a:t>1 </a:t>
            </a:r>
            <a:r>
              <a:rPr lang="ru-RU" sz="1500" b="1" dirty="0"/>
              <a:t>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</a:t>
            </a:r>
            <a:r>
              <a:rPr lang="ru-RU" b="1" dirty="0" smtClean="0"/>
              <a:t>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243</a:t>
            </a:r>
            <a:r>
              <a:rPr lang="ru-RU" dirty="0" smtClean="0"/>
              <a:t> </a:t>
            </a:r>
            <a:r>
              <a:rPr lang="ru-RU" dirty="0"/>
              <a:t>госучреждения</a:t>
            </a:r>
          </a:p>
          <a:p>
            <a:r>
              <a:rPr lang="ru-RU" sz="3200" b="1" dirty="0" smtClean="0"/>
              <a:t>353 000+ </a:t>
            </a:r>
            <a:r>
              <a:rPr lang="ru-RU" dirty="0" smtClean="0"/>
              <a:t>учащихся</a:t>
            </a:r>
            <a:endParaRPr lang="ru-RU" dirty="0"/>
          </a:p>
          <a:p>
            <a:r>
              <a:rPr lang="ru-RU" sz="3200" b="1" dirty="0" smtClean="0"/>
              <a:t>30 000+ </a:t>
            </a:r>
            <a:r>
              <a:rPr lang="ru-RU" dirty="0" smtClean="0"/>
              <a:t>бюджетных </a:t>
            </a:r>
            <a:r>
              <a:rPr lang="ru-RU" dirty="0"/>
              <a:t>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Размещен </a:t>
            </a:r>
            <a:r>
              <a:rPr lang="ru-RU" dirty="0">
                <a:solidFill>
                  <a:schemeClr val="bg1"/>
                </a:solidFill>
              </a:rPr>
              <a:t>на портале госслужбы </a:t>
            </a:r>
            <a:r>
              <a:rPr lang="ru-RU" dirty="0" smtClean="0">
                <a:solidFill>
                  <a:schemeClr val="bg1"/>
                </a:solidFill>
              </a:rPr>
              <a:t>занятости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30 </a:t>
            </a:r>
            <a:r>
              <a:rPr lang="ru-RU" dirty="0">
                <a:solidFill>
                  <a:schemeClr val="bg1"/>
                </a:solidFill>
              </a:rPr>
              <a:t>тестовых комплексов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33 методики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Помогает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ПРОФЕССИЮ»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- определить </a:t>
            </a:r>
            <a:r>
              <a:rPr lang="ru-RU" sz="1600" dirty="0">
                <a:solidFill>
                  <a:schemeClr val="bg1"/>
                </a:solidFill>
              </a:rPr>
              <a:t>профессиональные склонности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выбрать </a:t>
            </a:r>
            <a:r>
              <a:rPr lang="ru-RU" sz="1600" dirty="0">
                <a:solidFill>
                  <a:schemeClr val="bg1"/>
                </a:solidFill>
              </a:rPr>
              <a:t>карьерную траекторию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найти </a:t>
            </a:r>
            <a:r>
              <a:rPr lang="ru-RU" sz="1600" dirty="0">
                <a:solidFill>
                  <a:schemeClr val="bg1"/>
                </a:solidFill>
              </a:rPr>
              <a:t>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</a:t>
            </a:r>
            <a:r>
              <a:rPr lang="ru-RU" sz="1300" dirty="0" smtClean="0"/>
              <a:t>редства направлены </a:t>
            </a:r>
            <a:r>
              <a:rPr lang="ru-RU" sz="1300" dirty="0"/>
              <a:t>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</a:t>
            </a:r>
            <a:r>
              <a:rPr lang="ru-RU" sz="1600" dirty="0" smtClean="0"/>
              <a:t>(5</a:t>
            </a:r>
            <a:r>
              <a:rPr lang="ru-RU" sz="1600" dirty="0"/>
              <a:t>% годовых</a:t>
            </a:r>
            <a:r>
              <a:rPr lang="ru-RU" sz="1600" dirty="0" smtClean="0"/>
              <a:t>)</a:t>
            </a:r>
          </a:p>
          <a:p>
            <a:r>
              <a:rPr lang="ru-RU" sz="1600" b="1" dirty="0" smtClean="0"/>
              <a:t>11 </a:t>
            </a:r>
            <a:r>
              <a:rPr lang="ru-RU" sz="1600" b="1" dirty="0"/>
              <a:t>видов </a:t>
            </a:r>
            <a:r>
              <a:rPr lang="ru-RU" sz="1600" b="1" dirty="0" smtClean="0"/>
              <a:t>государственных пособий</a:t>
            </a:r>
            <a:r>
              <a:rPr lang="ru-RU" sz="1600" dirty="0"/>
              <a:t> на </a:t>
            </a:r>
            <a:r>
              <a:rPr lang="ru-RU" sz="1600" dirty="0" smtClean="0"/>
              <a:t>детей</a:t>
            </a:r>
          </a:p>
          <a:p>
            <a:r>
              <a:rPr lang="ru-RU" sz="1600" b="1" dirty="0" smtClean="0"/>
              <a:t>Программа </a:t>
            </a:r>
            <a:r>
              <a:rPr lang="ru-RU" sz="1600" b="1" dirty="0"/>
              <a:t>семейного капитала</a:t>
            </a:r>
            <a:r>
              <a:rPr lang="ru-RU" sz="1600" dirty="0"/>
              <a:t> (145 300+ семей за 10 лет) </a:t>
            </a:r>
            <a:endParaRPr lang="ru-RU" sz="1600" dirty="0" smtClean="0"/>
          </a:p>
          <a:p>
            <a:r>
              <a:rPr lang="ru-RU" sz="1600" dirty="0" smtClean="0"/>
              <a:t>Субсидии </a:t>
            </a:r>
            <a:r>
              <a:rPr lang="ru-RU" sz="1600" dirty="0"/>
              <a:t>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Гарантии </a:t>
            </a:r>
            <a:r>
              <a:rPr lang="ru-RU" sz="1600" dirty="0"/>
              <a:t>и </a:t>
            </a:r>
            <a:r>
              <a:rPr lang="ru-RU" sz="1600" dirty="0" smtClean="0"/>
              <a:t>льготы в сфере трудовых отношений </a:t>
            </a:r>
            <a:r>
              <a:rPr lang="ru-RU" sz="1600" dirty="0"/>
              <a:t>и </a:t>
            </a:r>
            <a:r>
              <a:rPr lang="ru-RU" sz="1600" dirty="0" smtClean="0"/>
              <a:t>занятости, социального обеспечения, здравоохранения, образования, налогообложения </a:t>
            </a:r>
            <a:r>
              <a:rPr lang="ru-RU" sz="1600" dirty="0"/>
              <a:t>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6953</TotalTime>
  <Words>326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408</cp:revision>
  <cp:lastPrinted>2025-05-23T06:01:58Z</cp:lastPrinted>
  <dcterms:created xsi:type="dcterms:W3CDTF">2024-07-24T10:48:12Z</dcterms:created>
  <dcterms:modified xsi:type="dcterms:W3CDTF">2025-06-16T09:08:18Z</dcterms:modified>
</cp:coreProperties>
</file>